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43891200" cy="32918400"/>
  <p:notesSz cx="31954788" cy="50149125"/>
  <p:custDataLst>
    <p:tags r:id="rId5"/>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EEEEEE"/>
    <a:srgbClr val="006699"/>
    <a:srgbClr val="CC3300"/>
    <a:srgbClr val="006600"/>
    <a:srgbClr val="336699"/>
    <a:srgbClr val="003399"/>
    <a:srgbClr val="009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varScale="1">
        <p:scale>
          <a:sx n="18" d="100"/>
          <a:sy n="18" d="100"/>
        </p:scale>
        <p:origin x="1781" y="10"/>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4" d="100"/>
          <a:sy n="54" d="100"/>
        </p:scale>
        <p:origin x="-1782" y="-84"/>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r" defTabSz="4267200">
              <a:defRPr sz="6500"/>
            </a:lvl1pPr>
          </a:lstStyle>
          <a:p>
            <a:pPr>
              <a:defRPr/>
            </a:pPr>
            <a:fld id="{469A0CB4-D18D-4AEF-B324-9EDF067D136D}" type="slidenum">
              <a:rPr lang="en-US"/>
              <a:pPr>
                <a:defRPr/>
              </a:pPr>
              <a:t>‹#›</a:t>
            </a:fld>
            <a:endParaRPr lang="en-US"/>
          </a:p>
        </p:txBody>
      </p:sp>
      <p:pic>
        <p:nvPicPr>
          <p:cNvPr id="1031" name="New picture"/>
          <p:cNvPicPr/>
          <p:nvPr/>
        </p:nvPicPr>
        <p:blipFill dpi="0">
          <a:blip r:embed="rId13"/>
          <a:stretch>
            <a:fillRect/>
          </a:stretch>
        </p:blipFill>
        <p:spPr>
          <a:xfrm rot="16200000">
            <a:off x="-11506200" y="16459200"/>
            <a:ext cx="14274800" cy="4368800"/>
          </a:xfrm>
          <a:prstGeom prst="rect">
            <a:avLst/>
          </a:prstGeom>
        </p:spPr>
      </p:pic>
      <p:pic>
        <p:nvPicPr>
          <p:cNvPr id="1032" name="New picture"/>
          <p:cNvPicPr/>
          <p:nvPr/>
        </p:nvPicPr>
        <p:blipFill dpi="0">
          <a:blip r:embed="rId13"/>
          <a:stretch>
            <a:fillRect/>
          </a:stretch>
        </p:blipFill>
        <p:spPr>
          <a:xfrm rot="5400000">
            <a:off x="41122600" y="16459200"/>
            <a:ext cx="14274800" cy="4368800"/>
          </a:xfrm>
          <a:prstGeom prst="rect">
            <a:avLst/>
          </a:prstGeom>
        </p:spPr>
      </p:pic>
      <p:pic>
        <p:nvPicPr>
          <p:cNvPr id="1033" name="New picture"/>
          <p:cNvPicPr/>
          <p:nvPr/>
        </p:nvPicPr>
        <p:blipFill dpi="0">
          <a:blip r:embed="rId14"/>
          <a:stretch>
            <a:fillRect/>
          </a:stretch>
        </p:blipFill>
        <p:spPr>
          <a:xfrm>
            <a:off x="6661150" y="33426400"/>
            <a:ext cx="30568900" cy="1549400"/>
          </a:xfrm>
          <a:prstGeom prst="rect">
            <a:avLst/>
          </a:prstGeom>
        </p:spPr>
      </p:pic>
      <p:sp>
        <p:nvSpPr>
          <p:cNvPr id="1034"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a:solidFill>
                  <a:srgbClr val="808080"/>
                </a:solidFill>
              </a:rPr>
              <a:t>Template ID: lighttodark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smtId="4294967295"/>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emf"/><Relationship Id="rId10" Type="http://schemas.openxmlformats.org/officeDocument/2006/relationships/image" Target="../media/image10.jpg"/><Relationship Id="rId4" Type="http://schemas.openxmlformats.org/officeDocument/2006/relationships/image" Target="../media/image4.emf"/><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4"/>
          <p:cNvSpPr>
            <a:spLocks noChangeArrowheads="1"/>
          </p:cNvSpPr>
          <p:nvPr/>
        </p:nvSpPr>
        <p:spPr bwMode="auto">
          <a:xfrm>
            <a:off x="30480000" y="5791200"/>
            <a:ext cx="13106400" cy="6019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lIns="360000" tIns="360000" rIns="360000" bIns="360000"/>
          <a:lstStyle>
            <a:defPPr>
              <a:defRPr kern="1200" smtId="4294967295"/>
            </a:defPPr>
          </a:lstStyle>
          <a:p>
            <a:pPr marL="381000" indent="-381000">
              <a:spcBef>
                <a:spcPct val="50000"/>
              </a:spcBef>
            </a:pPr>
            <a:r>
              <a:rPr lang="en-GB" sz="4400" b="1" dirty="0">
                <a:latin typeface="Arial"/>
              </a:rPr>
              <a:t>Methods</a:t>
            </a:r>
            <a:endParaRPr lang="en-US" sz="4400" b="1" dirty="0">
              <a:latin typeface="Arial"/>
            </a:endParaRPr>
          </a:p>
          <a:p>
            <a:pPr marL="381000" indent="-381000">
              <a:spcBef>
                <a:spcPct val="50000"/>
              </a:spcBef>
            </a:pPr>
            <a:r>
              <a:rPr lang="en-US" sz="3600" dirty="0">
                <a:latin typeface="Arial"/>
              </a:rPr>
              <a:t>In order to accomplish the task, it is necessary to grind the raw material until the granular size is obtained. Proceed to use a twin screw extruder machine to combine the powder with PLA pellets. Obtain the composite pellets that will need to be dry. Finally, create the testing samples using an Injection Molder. The testing samples will require the ASTM D638 standard for the tensile strength test, and the ASTM D256 standard for the impact test.</a:t>
            </a:r>
            <a:endParaRPr lang="en-GB" sz="4800" dirty="0">
              <a:latin typeface="Arial"/>
            </a:endParaRPr>
          </a:p>
        </p:txBody>
      </p:sp>
      <p:sp>
        <p:nvSpPr>
          <p:cNvPr id="2051" name="Rectangle 31"/>
          <p:cNvSpPr>
            <a:spLocks noChangeArrowheads="1"/>
          </p:cNvSpPr>
          <p:nvPr/>
        </p:nvSpPr>
        <p:spPr bwMode="auto">
          <a:xfrm>
            <a:off x="10210800" y="5867400"/>
            <a:ext cx="19812000" cy="20116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lstStyle>
            <a:defPPr>
              <a:defRPr kern="1200" smtId="4294967295"/>
            </a:defPPr>
          </a:lstStyle>
          <a:p>
            <a:pPr algn="ctr">
              <a:spcBef>
                <a:spcPct val="50000"/>
              </a:spcBef>
            </a:pPr>
            <a:r>
              <a:rPr lang="en-GB" sz="4400" b="1" dirty="0">
                <a:latin typeface="Arial"/>
              </a:rPr>
              <a:t>Data</a:t>
            </a:r>
          </a:p>
          <a:p>
            <a:pPr>
              <a:spcBef>
                <a:spcPct val="50000"/>
              </a:spcBef>
            </a:pPr>
            <a:endParaRPr lang="en-US" sz="3600" b="1" dirty="0">
              <a:solidFill>
                <a:schemeClr val="accent4">
                  <a:lumMod val="75000"/>
                </a:schemeClr>
              </a:solidFill>
              <a:latin typeface="Arial"/>
            </a:endParaRPr>
          </a:p>
        </p:txBody>
      </p:sp>
      <p:sp>
        <p:nvSpPr>
          <p:cNvPr id="2052" name="Text Box 2"/>
          <p:cNvSpPr txBox="1">
            <a:spLocks noChangeArrowheads="1"/>
          </p:cNvSpPr>
          <p:nvPr/>
        </p:nvSpPr>
        <p:spPr bwMode="auto">
          <a:xfrm>
            <a:off x="1447800" y="533400"/>
            <a:ext cx="35269714" cy="293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6699"/>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540000" tIns="540000" rIns="540000" bIns="540000">
            <a:spAutoFit/>
          </a:bodyPr>
          <a:lstStyle>
            <a:defPPr>
              <a:defRPr kern="1200" smtId="4294967295"/>
            </a:defPPr>
            <a:lvl1pPr>
              <a:tabLst>
                <a:tab pos="5591175" algn="l"/>
              </a:tabLst>
              <a:defRPr sz="2400">
                <a:solidFill>
                  <a:schemeClr val="tx1"/>
                </a:solidFill>
                <a:latin typeface="Times New Roman" pitchFamily="18" charset="0"/>
              </a:defRPr>
            </a:lvl1pPr>
            <a:lvl2pPr marL="742950" indent="-285750">
              <a:tabLst>
                <a:tab pos="5591175" algn="l"/>
              </a:tabLst>
              <a:defRPr sz="2400">
                <a:solidFill>
                  <a:schemeClr val="tx1"/>
                </a:solidFill>
                <a:latin typeface="Times New Roman" pitchFamily="18" charset="0"/>
              </a:defRPr>
            </a:lvl2pPr>
            <a:lvl3pPr marL="1143000" indent="-228600">
              <a:tabLst>
                <a:tab pos="5591175" algn="l"/>
              </a:tabLst>
              <a:defRPr sz="2400">
                <a:solidFill>
                  <a:schemeClr val="tx1"/>
                </a:solidFill>
                <a:latin typeface="Times New Roman" pitchFamily="18" charset="0"/>
              </a:defRPr>
            </a:lvl3pPr>
            <a:lvl4pPr marL="1600200" indent="-228600">
              <a:tabLst>
                <a:tab pos="5591175" algn="l"/>
              </a:tabLst>
              <a:defRPr sz="2400">
                <a:solidFill>
                  <a:schemeClr val="tx1"/>
                </a:solidFill>
                <a:latin typeface="Times New Roman" pitchFamily="18" charset="0"/>
              </a:defRPr>
            </a:lvl4pPr>
            <a:lvl5pPr marL="2057400" indent="-228600">
              <a:tabLst>
                <a:tab pos="559117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559117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559117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559117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5591175" algn="l"/>
              </a:tabLst>
              <a:defRPr sz="2400">
                <a:solidFill>
                  <a:schemeClr val="tx1"/>
                </a:solidFill>
                <a:latin typeface="Times New Roman" pitchFamily="18" charset="0"/>
              </a:defRPr>
            </a:lvl9pPr>
          </a:lstStyle>
          <a:p>
            <a:r>
              <a:rPr lang="en-GB" sz="12000" b="1" i="1" dirty="0">
                <a:solidFill>
                  <a:schemeClr val="accent4"/>
                </a:solidFill>
              </a:rPr>
              <a:t>	</a:t>
            </a:r>
            <a:r>
              <a:rPr lang="en-US" sz="9600" b="1" i="1" dirty="0"/>
              <a:t>Expanding the Life of Bamboo Utensil Waste</a:t>
            </a:r>
            <a:endParaRPr lang="en-AU" sz="9600" b="1" i="1" dirty="0"/>
          </a:p>
        </p:txBody>
      </p:sp>
      <p:sp>
        <p:nvSpPr>
          <p:cNvPr id="2053" name="Text Box 4"/>
          <p:cNvSpPr txBox="1">
            <a:spLocks noChangeArrowheads="1"/>
          </p:cNvSpPr>
          <p:nvPr/>
        </p:nvSpPr>
        <p:spPr bwMode="auto">
          <a:xfrm>
            <a:off x="9677400" y="2895600"/>
            <a:ext cx="22174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4400" b="1" dirty="0">
                <a:latin typeface="Arial"/>
              </a:rPr>
              <a:t>Gonzalo Sandoval </a:t>
            </a:r>
          </a:p>
          <a:p>
            <a:pPr algn="ctr"/>
            <a:r>
              <a:rPr lang="en-GB" sz="4400" b="1" dirty="0">
                <a:latin typeface="Arial"/>
              </a:rPr>
              <a:t>Professor Charles J. Pooler/Advisor Dylan Sanders</a:t>
            </a:r>
            <a:endParaRPr lang="en-GB" sz="4400" b="1" baseline="30000" dirty="0">
              <a:latin typeface="Arial"/>
            </a:endParaRPr>
          </a:p>
          <a:p>
            <a:pPr algn="ctr"/>
            <a:r>
              <a:rPr lang="en-GB" sz="4400" dirty="0">
                <a:latin typeface="Arial"/>
              </a:rPr>
              <a:t>Department of Mechanical Engineering, California State University, Chico</a:t>
            </a:r>
          </a:p>
        </p:txBody>
      </p:sp>
      <p:sp>
        <p:nvSpPr>
          <p:cNvPr id="2064" name="Text Box 122"/>
          <p:cNvSpPr txBox="1">
            <a:spLocks noChangeArrowheads="1"/>
          </p:cNvSpPr>
          <p:nvPr/>
        </p:nvSpPr>
        <p:spPr bwMode="auto">
          <a:xfrm>
            <a:off x="381000" y="7086600"/>
            <a:ext cx="9525000" cy="1890697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kern="1200" smtId="4294967295"/>
            </a:defPPr>
            <a:lvl1pPr defTabSz="4703763">
              <a:defRPr sz="2400">
                <a:solidFill>
                  <a:schemeClr val="tx1"/>
                </a:solidFill>
                <a:latin typeface="Times New Roman" pitchFamily="18" charset="0"/>
              </a:defRPr>
            </a:lvl1pPr>
            <a:lvl2pPr marL="742950" indent="-285750" defTabSz="4703763">
              <a:defRPr sz="2400">
                <a:solidFill>
                  <a:schemeClr val="tx1"/>
                </a:solidFill>
                <a:latin typeface="Times New Roman" pitchFamily="18" charset="0"/>
              </a:defRPr>
            </a:lvl2pPr>
            <a:lvl3pPr marL="1143000" indent="-228600" defTabSz="4703763">
              <a:defRPr sz="2400">
                <a:solidFill>
                  <a:schemeClr val="tx1"/>
                </a:solidFill>
                <a:latin typeface="Times New Roman" pitchFamily="18" charset="0"/>
              </a:defRPr>
            </a:lvl3pPr>
            <a:lvl4pPr marL="1600200" indent="-228600" defTabSz="4703763">
              <a:defRPr sz="2400">
                <a:solidFill>
                  <a:schemeClr val="tx1"/>
                </a:solidFill>
                <a:latin typeface="Times New Roman" pitchFamily="18" charset="0"/>
              </a:defRPr>
            </a:lvl4pPr>
            <a:lvl5pPr marL="2057400" indent="-228600" defTabSz="4703763">
              <a:defRPr sz="2400">
                <a:solidFill>
                  <a:schemeClr val="tx1"/>
                </a:solidFill>
                <a:latin typeface="Times New Roman" pitchFamily="18" charset="0"/>
              </a:defRPr>
            </a:lvl5pPr>
            <a:lvl6pPr marL="2514600" indent="-228600" defTabSz="4703763" eaLnBrk="0" fontAlgn="base" hangingPunct="0">
              <a:spcBef>
                <a:spcPct val="0"/>
              </a:spcBef>
              <a:spcAft>
                <a:spcPct val="0"/>
              </a:spcAft>
              <a:defRPr sz="2400">
                <a:solidFill>
                  <a:schemeClr val="tx1"/>
                </a:solidFill>
                <a:latin typeface="Times New Roman" pitchFamily="18" charset="0"/>
              </a:defRPr>
            </a:lvl6pPr>
            <a:lvl7pPr marL="2971800" indent="-228600" defTabSz="4703763" eaLnBrk="0" fontAlgn="base" hangingPunct="0">
              <a:spcBef>
                <a:spcPct val="0"/>
              </a:spcBef>
              <a:spcAft>
                <a:spcPct val="0"/>
              </a:spcAft>
              <a:defRPr sz="2400">
                <a:solidFill>
                  <a:schemeClr val="tx1"/>
                </a:solidFill>
                <a:latin typeface="Times New Roman" pitchFamily="18" charset="0"/>
              </a:defRPr>
            </a:lvl7pPr>
            <a:lvl8pPr marL="3429000" indent="-228600" defTabSz="4703763" eaLnBrk="0" fontAlgn="base" hangingPunct="0">
              <a:spcBef>
                <a:spcPct val="0"/>
              </a:spcBef>
              <a:spcAft>
                <a:spcPct val="0"/>
              </a:spcAft>
              <a:defRPr sz="2400">
                <a:solidFill>
                  <a:schemeClr val="tx1"/>
                </a:solidFill>
                <a:latin typeface="Times New Roman" pitchFamily="18" charset="0"/>
              </a:defRPr>
            </a:lvl8pPr>
            <a:lvl9pPr marL="3886200" indent="-228600" defTabSz="4703763"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10000"/>
              </a:lnSpc>
            </a:pPr>
            <a:r>
              <a:rPr lang="en-GB" sz="4400" b="1" dirty="0">
                <a:latin typeface="Arial"/>
              </a:rPr>
              <a:t>Introduction</a:t>
            </a:r>
          </a:p>
          <a:p>
            <a:pPr eaLnBrk="1" hangingPunct="1">
              <a:lnSpc>
                <a:spcPct val="110000"/>
              </a:lnSpc>
            </a:pPr>
            <a:endParaRPr lang="en-GB" sz="3600" b="1" dirty="0">
              <a:solidFill>
                <a:schemeClr val="accent4">
                  <a:lumMod val="75000"/>
                </a:schemeClr>
              </a:solidFill>
              <a:latin typeface="Arial"/>
            </a:endParaRPr>
          </a:p>
          <a:p>
            <a:pPr eaLnBrk="1" hangingPunct="1">
              <a:lnSpc>
                <a:spcPct val="110000"/>
              </a:lnSpc>
            </a:pPr>
            <a:r>
              <a:rPr lang="en-US" sz="4000" dirty="0">
                <a:latin typeface="Arial" panose="020B0604020202020204" pitchFamily="34" charset="0"/>
                <a:cs typeface="Arial" panose="020B0604020202020204" pitchFamily="34" charset="0"/>
              </a:rPr>
              <a:t>Injection molding is a manufacturing process that uses heat and pressure to create three-dimensional objects from molten plastic. Bamboo has been identified as an effective filler material in injection molding, which can improve the mechanical properties; and biodegradability of the molded parts. A sustainable source of Bamboo filler material can be derived from spent utensil waste. The integration of a Bamboo filler material has been shown to: </a:t>
            </a:r>
          </a:p>
          <a:p>
            <a:pPr lvl="1">
              <a:buFont typeface="Arial" panose="020B0604020202020204" pitchFamily="34" charset="0"/>
              <a:buChar char="•"/>
            </a:pPr>
            <a:r>
              <a:rPr lang="en-US" sz="4000" b="0" i="0" dirty="0">
                <a:effectLst/>
                <a:latin typeface="Arial" panose="020B0604020202020204" pitchFamily="34" charset="0"/>
                <a:cs typeface="Arial" panose="020B0604020202020204" pitchFamily="34" charset="0"/>
              </a:rPr>
              <a:t>Increase strength: Bamboo is one of the strongest natural materials known to man. It has a tensile strength that is comparable to steel, and it is also very resistant to impact.</a:t>
            </a:r>
          </a:p>
          <a:p>
            <a:pPr lvl="1">
              <a:buFont typeface="Arial" panose="020B0604020202020204" pitchFamily="34" charset="0"/>
              <a:buChar char="•"/>
            </a:pPr>
            <a:r>
              <a:rPr lang="en-US" sz="4000" b="0" i="0" dirty="0">
                <a:effectLst/>
                <a:latin typeface="Arial" panose="020B0604020202020204" pitchFamily="34" charset="0"/>
                <a:cs typeface="Arial" panose="020B0604020202020204" pitchFamily="34" charset="0"/>
              </a:rPr>
              <a:t>Low density: Bamboo is a lightweight material, which makes it ideal for injection molding. </a:t>
            </a:r>
            <a:endParaRPr lang="en-US" sz="4000" b="0" i="0" u="sng" dirty="0">
              <a:effectLst/>
              <a:latin typeface="Arial" panose="020B0604020202020204" pitchFamily="34" charset="0"/>
              <a:cs typeface="Arial" panose="020B0604020202020204" pitchFamily="34" charset="0"/>
            </a:endParaRPr>
          </a:p>
          <a:p>
            <a:pPr lvl="1">
              <a:buFont typeface="Arial" panose="020B0604020202020204" pitchFamily="34" charset="0"/>
              <a:buChar char="•"/>
            </a:pPr>
            <a:r>
              <a:rPr lang="en-US" sz="4000" b="0" i="0" dirty="0">
                <a:effectLst/>
                <a:latin typeface="Arial" panose="020B0604020202020204" pitchFamily="34" charset="0"/>
                <a:cs typeface="Arial" panose="020B0604020202020204" pitchFamily="34" charset="0"/>
              </a:rPr>
              <a:t>Good dimensional stability: Bamboo is a very dimensionally stable material.</a:t>
            </a:r>
          </a:p>
          <a:p>
            <a:pPr lvl="1">
              <a:buFont typeface="Arial" panose="020B0604020202020204" pitchFamily="34" charset="0"/>
              <a:buChar char="•"/>
            </a:pPr>
            <a:r>
              <a:rPr lang="en-US" sz="4000" b="0" i="0" dirty="0">
                <a:effectLst/>
                <a:latin typeface="Arial" panose="020B0604020202020204" pitchFamily="34" charset="0"/>
                <a:cs typeface="Arial" panose="020B0604020202020204" pitchFamily="34" charset="0"/>
              </a:rPr>
              <a:t>Biocompatibility: Bamboo is a biocompatible material.</a:t>
            </a:r>
            <a:endParaRPr lang="en-US" sz="4000" b="0" i="0" dirty="0">
              <a:solidFill>
                <a:srgbClr val="E3E3E3"/>
              </a:solidFill>
              <a:effectLst/>
              <a:latin typeface="Google Sans"/>
            </a:endParaRPr>
          </a:p>
          <a:p>
            <a:pPr eaLnBrk="1" hangingPunct="1">
              <a:lnSpc>
                <a:spcPct val="110000"/>
              </a:lnSpc>
            </a:pPr>
            <a:endParaRPr lang="en-US" sz="4200" dirty="0">
              <a:solidFill>
                <a:schemeClr val="accent4">
                  <a:lumMod val="75000"/>
                </a:schemeClr>
              </a:solidFill>
              <a:latin typeface="Arial"/>
            </a:endParaRPr>
          </a:p>
        </p:txBody>
      </p:sp>
      <p:sp>
        <p:nvSpPr>
          <p:cNvPr id="2065" name="Text Box 123"/>
          <p:cNvSpPr txBox="1">
            <a:spLocks noChangeArrowheads="1"/>
          </p:cNvSpPr>
          <p:nvPr/>
        </p:nvSpPr>
        <p:spPr bwMode="auto">
          <a:xfrm>
            <a:off x="304800" y="26365200"/>
            <a:ext cx="14249400" cy="6206764"/>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kern="1200" smtId="4294967295"/>
            </a:defPPr>
            <a:lvl1pPr defTabSz="4703763">
              <a:defRPr sz="2400">
                <a:solidFill>
                  <a:schemeClr val="tx1"/>
                </a:solidFill>
                <a:latin typeface="Times New Roman" pitchFamily="18" charset="0"/>
              </a:defRPr>
            </a:lvl1pPr>
            <a:lvl2pPr marL="742950" indent="-285750" defTabSz="4703763">
              <a:defRPr sz="2400">
                <a:solidFill>
                  <a:schemeClr val="tx1"/>
                </a:solidFill>
                <a:latin typeface="Times New Roman" pitchFamily="18" charset="0"/>
              </a:defRPr>
            </a:lvl2pPr>
            <a:lvl3pPr marL="1143000" indent="-228600" defTabSz="4703763">
              <a:defRPr sz="2400">
                <a:solidFill>
                  <a:schemeClr val="tx1"/>
                </a:solidFill>
                <a:latin typeface="Times New Roman" pitchFamily="18" charset="0"/>
              </a:defRPr>
            </a:lvl3pPr>
            <a:lvl4pPr marL="1600200" indent="-228600" defTabSz="4703763">
              <a:defRPr sz="2400">
                <a:solidFill>
                  <a:schemeClr val="tx1"/>
                </a:solidFill>
                <a:latin typeface="Times New Roman" pitchFamily="18" charset="0"/>
              </a:defRPr>
            </a:lvl4pPr>
            <a:lvl5pPr marL="2057400" indent="-228600" defTabSz="4703763">
              <a:defRPr sz="2400">
                <a:solidFill>
                  <a:schemeClr val="tx1"/>
                </a:solidFill>
                <a:latin typeface="Times New Roman" pitchFamily="18" charset="0"/>
              </a:defRPr>
            </a:lvl5pPr>
            <a:lvl6pPr marL="2514600" indent="-228600" defTabSz="4703763" eaLnBrk="0" fontAlgn="base" hangingPunct="0">
              <a:spcBef>
                <a:spcPct val="0"/>
              </a:spcBef>
              <a:spcAft>
                <a:spcPct val="0"/>
              </a:spcAft>
              <a:defRPr sz="2400">
                <a:solidFill>
                  <a:schemeClr val="tx1"/>
                </a:solidFill>
                <a:latin typeface="Times New Roman" pitchFamily="18" charset="0"/>
              </a:defRPr>
            </a:lvl6pPr>
            <a:lvl7pPr marL="2971800" indent="-228600" defTabSz="4703763" eaLnBrk="0" fontAlgn="base" hangingPunct="0">
              <a:spcBef>
                <a:spcPct val="0"/>
              </a:spcBef>
              <a:spcAft>
                <a:spcPct val="0"/>
              </a:spcAft>
              <a:defRPr sz="2400">
                <a:solidFill>
                  <a:schemeClr val="tx1"/>
                </a:solidFill>
                <a:latin typeface="Times New Roman" pitchFamily="18" charset="0"/>
              </a:defRPr>
            </a:lvl7pPr>
            <a:lvl8pPr marL="3429000" indent="-228600" defTabSz="4703763" eaLnBrk="0" fontAlgn="base" hangingPunct="0">
              <a:spcBef>
                <a:spcPct val="0"/>
              </a:spcBef>
              <a:spcAft>
                <a:spcPct val="0"/>
              </a:spcAft>
              <a:defRPr sz="2400">
                <a:solidFill>
                  <a:schemeClr val="tx1"/>
                </a:solidFill>
                <a:latin typeface="Times New Roman" pitchFamily="18" charset="0"/>
              </a:defRPr>
            </a:lvl8pPr>
            <a:lvl9pPr marL="3886200" indent="-228600" defTabSz="4703763"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10000"/>
              </a:lnSpc>
            </a:pPr>
            <a:r>
              <a:rPr lang="en-GB" sz="4400" b="1" dirty="0">
                <a:latin typeface="Arial"/>
              </a:rPr>
              <a:t>Objective</a:t>
            </a:r>
          </a:p>
          <a:p>
            <a:pPr eaLnBrk="1" hangingPunct="1">
              <a:lnSpc>
                <a:spcPct val="110000"/>
              </a:lnSpc>
            </a:pPr>
            <a:endParaRPr lang="en-GB" sz="3200" b="1" dirty="0">
              <a:solidFill>
                <a:schemeClr val="accent4">
                  <a:lumMod val="75000"/>
                </a:schemeClr>
              </a:solidFill>
              <a:latin typeface="Arial"/>
            </a:endParaRPr>
          </a:p>
          <a:p>
            <a:pPr marL="571500" indent="-571500" eaLnBrk="1" hangingPunct="1">
              <a:lnSpc>
                <a:spcPct val="110000"/>
              </a:lnSpc>
              <a:buFont typeface="Arial" panose="020B0604020202020204" pitchFamily="34" charset="0"/>
              <a:buChar char="•"/>
            </a:pPr>
            <a:r>
              <a:rPr lang="en-US" sz="3600" dirty="0">
                <a:latin typeface="Arial"/>
              </a:rPr>
              <a:t>Compare the Mechanical Properties obtained by Bamboo-PLA, Bamboo-Polypropylene, Pure PLA, and Pure Polypropylene. </a:t>
            </a:r>
          </a:p>
          <a:p>
            <a:pPr marL="1314450" lvl="1" indent="-571500" eaLnBrk="1" hangingPunct="1">
              <a:lnSpc>
                <a:spcPct val="110000"/>
              </a:lnSpc>
              <a:buFont typeface="Arial" panose="020B0604020202020204" pitchFamily="34" charset="0"/>
              <a:buChar char="•"/>
            </a:pPr>
            <a:r>
              <a:rPr lang="en-US" sz="3600" dirty="0">
                <a:latin typeface="Arial"/>
              </a:rPr>
              <a:t>Producing samples for both composites at 5%, 10%, 15%, and 20%</a:t>
            </a:r>
          </a:p>
          <a:p>
            <a:pPr marL="571500" indent="-571500" eaLnBrk="1" hangingPunct="1">
              <a:lnSpc>
                <a:spcPct val="110000"/>
              </a:lnSpc>
              <a:buFont typeface="Arial" panose="020B0604020202020204" pitchFamily="34" charset="0"/>
              <a:buChar char="•"/>
            </a:pPr>
            <a:r>
              <a:rPr lang="en-US" sz="3600" dirty="0">
                <a:latin typeface="Arial"/>
              </a:rPr>
              <a:t>Examine the Physical Properties of the composites throughout:</a:t>
            </a:r>
          </a:p>
          <a:p>
            <a:pPr marL="1314450" lvl="1" indent="-571500" eaLnBrk="1" hangingPunct="1">
              <a:lnSpc>
                <a:spcPct val="110000"/>
              </a:lnSpc>
              <a:buFont typeface="Arial" panose="020B0604020202020204" pitchFamily="34" charset="0"/>
              <a:buChar char="•"/>
            </a:pPr>
            <a:r>
              <a:rPr lang="en-US" sz="3600" dirty="0">
                <a:latin typeface="Arial"/>
              </a:rPr>
              <a:t>Biodegradability</a:t>
            </a:r>
          </a:p>
          <a:p>
            <a:pPr marL="1314450" lvl="1" indent="-571500" eaLnBrk="1" hangingPunct="1">
              <a:lnSpc>
                <a:spcPct val="110000"/>
              </a:lnSpc>
              <a:buFont typeface="Arial" panose="020B0604020202020204" pitchFamily="34" charset="0"/>
              <a:buChar char="•"/>
            </a:pPr>
            <a:r>
              <a:rPr lang="en-US" sz="3600" dirty="0">
                <a:latin typeface="Arial"/>
              </a:rPr>
              <a:t>Wet-Dry Cycle</a:t>
            </a:r>
          </a:p>
          <a:p>
            <a:pPr marL="571500" indent="-571500" eaLnBrk="1" hangingPunct="1">
              <a:lnSpc>
                <a:spcPct val="110000"/>
              </a:lnSpc>
              <a:buFont typeface="Arial" panose="020B0604020202020204" pitchFamily="34" charset="0"/>
              <a:buChar char="•"/>
            </a:pPr>
            <a:endParaRPr lang="en-US" sz="3600" dirty="0">
              <a:solidFill>
                <a:schemeClr val="accent4">
                  <a:lumMod val="75000"/>
                </a:schemeClr>
              </a:solidFill>
              <a:latin typeface="Arial"/>
            </a:endParaRPr>
          </a:p>
        </p:txBody>
      </p:sp>
      <p:sp>
        <p:nvSpPr>
          <p:cNvPr id="2072" name="Rectangle 150"/>
          <p:cNvSpPr>
            <a:spLocks noChangeArrowheads="1"/>
          </p:cNvSpPr>
          <p:nvPr/>
        </p:nvSpPr>
        <p:spPr bwMode="auto">
          <a:xfrm>
            <a:off x="25146000" y="26441400"/>
            <a:ext cx="11658600" cy="6096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lIns="360000" tIns="360000" rIns="360000" bIns="360000"/>
          <a:lstStyle>
            <a:defPPr>
              <a:defRPr kern="1200" smtId="4294967295"/>
            </a:defPPr>
          </a:lstStyle>
          <a:p>
            <a:pPr marL="381000" indent="-381000" eaLnBrk="1" hangingPunct="1">
              <a:spcBef>
                <a:spcPct val="50000"/>
              </a:spcBef>
            </a:pPr>
            <a:r>
              <a:rPr lang="en-GB" sz="4400" b="1" dirty="0">
                <a:latin typeface="Arial"/>
              </a:rPr>
              <a:t>Future Work/ Suggested Research</a:t>
            </a:r>
          </a:p>
          <a:p>
            <a:pPr marL="571500" indent="-571500" eaLnBrk="1" hangingPunct="1">
              <a:spcBef>
                <a:spcPct val="50000"/>
              </a:spcBef>
              <a:buFont typeface="Arial" panose="020B0604020202020204" pitchFamily="34" charset="0"/>
              <a:buChar char="•"/>
            </a:pPr>
            <a:r>
              <a:rPr lang="en-GB" sz="3600" dirty="0">
                <a:latin typeface="Arial"/>
              </a:rPr>
              <a:t>Analyse the physical properties of the composites</a:t>
            </a:r>
          </a:p>
          <a:p>
            <a:pPr marL="571500" indent="-571500" eaLnBrk="1" hangingPunct="1">
              <a:spcBef>
                <a:spcPct val="50000"/>
              </a:spcBef>
              <a:buFont typeface="Arial" panose="020B0604020202020204" pitchFamily="34" charset="0"/>
              <a:buChar char="•"/>
            </a:pPr>
            <a:r>
              <a:rPr lang="en-GB" sz="3600" dirty="0">
                <a:latin typeface="Arial"/>
              </a:rPr>
              <a:t>Test the Mechanical Properties of PP-Bamboo and try higher percentages  </a:t>
            </a:r>
          </a:p>
          <a:p>
            <a:pPr marL="571500" indent="-571500" eaLnBrk="1" hangingPunct="1">
              <a:spcBef>
                <a:spcPct val="50000"/>
              </a:spcBef>
              <a:buFont typeface="Arial" panose="020B0604020202020204" pitchFamily="34" charset="0"/>
              <a:buChar char="•"/>
            </a:pPr>
            <a:r>
              <a:rPr lang="en-GB" sz="3600" dirty="0">
                <a:latin typeface="Arial"/>
              </a:rPr>
              <a:t>Take the resting samples for the SEM test</a:t>
            </a:r>
          </a:p>
          <a:p>
            <a:pPr marL="571500" indent="-571500" eaLnBrk="1" hangingPunct="1">
              <a:spcBef>
                <a:spcPct val="50000"/>
              </a:spcBef>
              <a:buFont typeface="Arial" panose="020B0604020202020204" pitchFamily="34" charset="0"/>
              <a:buChar char="•"/>
            </a:pPr>
            <a:r>
              <a:rPr lang="en-GB" sz="3600" dirty="0">
                <a:latin typeface="Arial"/>
              </a:rPr>
              <a:t>Expand the number of samples testing</a:t>
            </a:r>
          </a:p>
          <a:p>
            <a:pPr marL="381000" indent="-381000" eaLnBrk="1" hangingPunct="1">
              <a:spcBef>
                <a:spcPct val="50000"/>
              </a:spcBef>
            </a:pPr>
            <a:endParaRPr lang="en-GB" sz="4800" b="1" dirty="0">
              <a:solidFill>
                <a:schemeClr val="accent4">
                  <a:lumMod val="75000"/>
                </a:schemeClr>
              </a:solidFill>
              <a:latin typeface="Arial"/>
            </a:endParaRPr>
          </a:p>
        </p:txBody>
      </p:sp>
      <p:pic>
        <p:nvPicPr>
          <p:cNvPr id="3" name="Picture 2">
            <a:extLst>
              <a:ext uri="{FF2B5EF4-FFF2-40B4-BE49-F238E27FC236}">
                <a16:creationId xmlns:a16="http://schemas.microsoft.com/office/drawing/2014/main" id="{32952EB3-ADC9-C088-22F0-C4B840675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0" y="762000"/>
            <a:ext cx="13411201" cy="4413505"/>
          </a:xfrm>
          <a:prstGeom prst="rect">
            <a:avLst/>
          </a:prstGeom>
        </p:spPr>
      </p:pic>
      <p:sp>
        <p:nvSpPr>
          <p:cNvPr id="2" name="Rectangle 144">
            <a:extLst>
              <a:ext uri="{FF2B5EF4-FFF2-40B4-BE49-F238E27FC236}">
                <a16:creationId xmlns:a16="http://schemas.microsoft.com/office/drawing/2014/main" id="{8D46183C-51E2-7FFA-E599-8229497A639B}"/>
              </a:ext>
            </a:extLst>
          </p:cNvPr>
          <p:cNvSpPr>
            <a:spLocks noChangeArrowheads="1"/>
          </p:cNvSpPr>
          <p:nvPr/>
        </p:nvSpPr>
        <p:spPr bwMode="auto">
          <a:xfrm>
            <a:off x="15011400" y="26441400"/>
            <a:ext cx="9601200" cy="6096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lIns="360000" tIns="360000" rIns="360000" bIns="360000"/>
          <a:lstStyle>
            <a:defPPr>
              <a:defRPr kern="1200" smtId="4294967295"/>
            </a:defPPr>
          </a:lstStyle>
          <a:p>
            <a:pPr marL="381000" indent="-381000">
              <a:spcBef>
                <a:spcPct val="50000"/>
              </a:spcBef>
            </a:pPr>
            <a:r>
              <a:rPr lang="en-GB" sz="4400" b="1" dirty="0">
                <a:latin typeface="Arial"/>
              </a:rPr>
              <a:t>Data Interpretation </a:t>
            </a:r>
          </a:p>
          <a:p>
            <a:pPr marL="381000" indent="-381000">
              <a:spcBef>
                <a:spcPct val="50000"/>
              </a:spcBef>
              <a:buSzPct val="60000"/>
              <a:buFont typeface="Monotype Sorts" pitchFamily="2" charset="2"/>
              <a:buChar char="n"/>
            </a:pPr>
            <a:r>
              <a:rPr lang="en-US" sz="3600" dirty="0">
                <a:latin typeface="Arial"/>
              </a:rPr>
              <a:t>The compositive PLA-Bamboo shows a low increase in the tensile strength test (0.048kN/mm^2) in comparison with Pure PLA (0.059kN/mm^2).</a:t>
            </a:r>
          </a:p>
          <a:p>
            <a:pPr marL="381000" indent="-381000">
              <a:spcBef>
                <a:spcPct val="50000"/>
              </a:spcBef>
              <a:buSzPct val="60000"/>
              <a:buFont typeface="Monotype Sorts" pitchFamily="2" charset="2"/>
              <a:buChar char="n"/>
            </a:pPr>
            <a:r>
              <a:rPr lang="en-US" sz="3600" dirty="0">
                <a:latin typeface="Arial"/>
              </a:rPr>
              <a:t> Bamboo at 10% increases the impact load capacity of the compositive compared with Pure PLA. (0.78kN)</a:t>
            </a:r>
          </a:p>
        </p:txBody>
      </p:sp>
      <p:pic>
        <p:nvPicPr>
          <p:cNvPr id="13" name="Picture 12">
            <a:extLst>
              <a:ext uri="{FF2B5EF4-FFF2-40B4-BE49-F238E27FC236}">
                <a16:creationId xmlns:a16="http://schemas.microsoft.com/office/drawing/2014/main" id="{5C34215F-16B5-A4C1-34AC-3BD2B49A14AE}"/>
              </a:ext>
            </a:extLst>
          </p:cNvPr>
          <p:cNvPicPr>
            <a:picLocks noChangeAspect="1"/>
          </p:cNvPicPr>
          <p:nvPr/>
        </p:nvPicPr>
        <p:blipFill>
          <a:blip r:embed="rId4"/>
          <a:stretch>
            <a:fillRect/>
          </a:stretch>
        </p:blipFill>
        <p:spPr>
          <a:xfrm>
            <a:off x="10210800" y="7010400"/>
            <a:ext cx="19812000" cy="9753600"/>
          </a:xfrm>
          <a:prstGeom prst="rect">
            <a:avLst/>
          </a:prstGeom>
        </p:spPr>
      </p:pic>
      <p:pic>
        <p:nvPicPr>
          <p:cNvPr id="15" name="Picture 14">
            <a:extLst>
              <a:ext uri="{FF2B5EF4-FFF2-40B4-BE49-F238E27FC236}">
                <a16:creationId xmlns:a16="http://schemas.microsoft.com/office/drawing/2014/main" id="{6D514F09-07BE-A141-3CF7-DE4C34BEB6AD}"/>
              </a:ext>
            </a:extLst>
          </p:cNvPr>
          <p:cNvPicPr>
            <a:picLocks noChangeAspect="1"/>
          </p:cNvPicPr>
          <p:nvPr/>
        </p:nvPicPr>
        <p:blipFill>
          <a:blip r:embed="rId5"/>
          <a:stretch>
            <a:fillRect/>
          </a:stretch>
        </p:blipFill>
        <p:spPr>
          <a:xfrm>
            <a:off x="10134600" y="16611600"/>
            <a:ext cx="19888200" cy="9296400"/>
          </a:xfrm>
          <a:prstGeom prst="rect">
            <a:avLst/>
          </a:prstGeom>
        </p:spPr>
      </p:pic>
      <p:sp>
        <p:nvSpPr>
          <p:cNvPr id="16" name="Rectangle 144">
            <a:extLst>
              <a:ext uri="{FF2B5EF4-FFF2-40B4-BE49-F238E27FC236}">
                <a16:creationId xmlns:a16="http://schemas.microsoft.com/office/drawing/2014/main" id="{99F13DBA-E53C-07D5-660F-29269C484A7D}"/>
              </a:ext>
            </a:extLst>
          </p:cNvPr>
          <p:cNvSpPr>
            <a:spLocks noChangeArrowheads="1"/>
          </p:cNvSpPr>
          <p:nvPr/>
        </p:nvSpPr>
        <p:spPr bwMode="auto">
          <a:xfrm>
            <a:off x="37338000" y="26441400"/>
            <a:ext cx="6248400" cy="6172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lIns="360000" tIns="360000" rIns="360000" bIns="360000"/>
          <a:lstStyle>
            <a:defPPr>
              <a:defRPr kern="1200" smtId="4294967295"/>
            </a:defPPr>
          </a:lstStyle>
          <a:p>
            <a:pPr marL="381000" indent="-381000">
              <a:spcBef>
                <a:spcPct val="50000"/>
              </a:spcBef>
            </a:pPr>
            <a:r>
              <a:rPr lang="en-GB" sz="4400" b="1" dirty="0">
                <a:latin typeface="Arial"/>
              </a:rPr>
              <a:t>Acknowledgment </a:t>
            </a:r>
          </a:p>
          <a:p>
            <a:pPr marL="571500" indent="-571500">
              <a:spcBef>
                <a:spcPct val="50000"/>
              </a:spcBef>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Patrick A. Newell</a:t>
            </a:r>
          </a:p>
          <a:p>
            <a:pPr marL="571500" indent="-571500">
              <a:spcBef>
                <a:spcPct val="50000"/>
              </a:spcBef>
              <a:buFont typeface="Arial" panose="020B0604020202020204" pitchFamily="34" charset="0"/>
              <a:buChar char="•"/>
            </a:pPr>
            <a:r>
              <a:rPr lang="en-US" sz="4400" dirty="0">
                <a:cs typeface="Times New Roman" panose="02020603050405020304" pitchFamily="18" charset="0"/>
              </a:rPr>
              <a:t>Sam Llyod-Harry</a:t>
            </a:r>
          </a:p>
          <a:p>
            <a:pPr marL="571500" indent="-571500">
              <a:spcBef>
                <a:spcPct val="50000"/>
              </a:spcBef>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Jesus Cortez</a:t>
            </a:r>
          </a:p>
        </p:txBody>
      </p:sp>
      <p:pic>
        <p:nvPicPr>
          <p:cNvPr id="19" name="Picture 18">
            <a:extLst>
              <a:ext uri="{FF2B5EF4-FFF2-40B4-BE49-F238E27FC236}">
                <a16:creationId xmlns:a16="http://schemas.microsoft.com/office/drawing/2014/main" id="{63568987-11D3-35B6-4E33-15E79BD628E2}"/>
              </a:ext>
            </a:extLst>
          </p:cNvPr>
          <p:cNvPicPr>
            <a:picLocks noChangeAspect="1"/>
          </p:cNvPicPr>
          <p:nvPr/>
        </p:nvPicPr>
        <p:blipFill rotWithShape="1">
          <a:blip r:embed="rId6"/>
          <a:srcRect l="27376" t="2630" r="19479"/>
          <a:stretch/>
        </p:blipFill>
        <p:spPr>
          <a:xfrm rot="5400000">
            <a:off x="30403800" y="12268200"/>
            <a:ext cx="6553200" cy="6400800"/>
          </a:xfrm>
          <a:prstGeom prst="rect">
            <a:avLst/>
          </a:prstGeom>
        </p:spPr>
      </p:pic>
      <p:pic>
        <p:nvPicPr>
          <p:cNvPr id="20" name="Picture 19">
            <a:extLst>
              <a:ext uri="{FF2B5EF4-FFF2-40B4-BE49-F238E27FC236}">
                <a16:creationId xmlns:a16="http://schemas.microsoft.com/office/drawing/2014/main" id="{F60146EE-D4D0-04D8-FDF2-CBA4342B1DA6}"/>
              </a:ext>
            </a:extLst>
          </p:cNvPr>
          <p:cNvPicPr>
            <a:picLocks noChangeAspect="1"/>
          </p:cNvPicPr>
          <p:nvPr/>
        </p:nvPicPr>
        <p:blipFill rotWithShape="1">
          <a:blip r:embed="rId7"/>
          <a:srcRect l="26788" t="-1195" r="13356" b="-1"/>
          <a:stretch/>
        </p:blipFill>
        <p:spPr>
          <a:xfrm rot="5400000">
            <a:off x="37071301" y="12458701"/>
            <a:ext cx="6400798" cy="6019800"/>
          </a:xfrm>
          <a:prstGeom prst="rect">
            <a:avLst/>
          </a:prstGeom>
        </p:spPr>
      </p:pic>
      <p:pic>
        <p:nvPicPr>
          <p:cNvPr id="21" name="Picture 20">
            <a:extLst>
              <a:ext uri="{FF2B5EF4-FFF2-40B4-BE49-F238E27FC236}">
                <a16:creationId xmlns:a16="http://schemas.microsoft.com/office/drawing/2014/main" id="{028E481F-293C-B843-30E3-1F87C8B7885B}"/>
              </a:ext>
            </a:extLst>
          </p:cNvPr>
          <p:cNvPicPr>
            <a:picLocks noChangeAspect="1"/>
          </p:cNvPicPr>
          <p:nvPr/>
        </p:nvPicPr>
        <p:blipFill rotWithShape="1">
          <a:blip r:embed="rId8"/>
          <a:srcRect l="27260" t="28032" r="21219" b="-2495"/>
          <a:stretch/>
        </p:blipFill>
        <p:spPr>
          <a:xfrm>
            <a:off x="30480000" y="19126200"/>
            <a:ext cx="6400800" cy="7086600"/>
          </a:xfrm>
          <a:prstGeom prst="rect">
            <a:avLst/>
          </a:prstGeom>
        </p:spPr>
      </p:pic>
      <p:pic>
        <p:nvPicPr>
          <p:cNvPr id="1026" name="Picture 2" descr="California State University, Chico - Wikipedia">
            <a:extLst>
              <a:ext uri="{FF2B5EF4-FFF2-40B4-BE49-F238E27FC236}">
                <a16:creationId xmlns:a16="http://schemas.microsoft.com/office/drawing/2014/main" id="{3121D66B-80D7-E95B-1312-238FE3BDC5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57200"/>
            <a:ext cx="55626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F0C792B-83D2-B999-EF9D-749F879A5E13}"/>
              </a:ext>
            </a:extLst>
          </p:cNvPr>
          <p:cNvPicPr>
            <a:picLocks noChangeAspect="1"/>
          </p:cNvPicPr>
          <p:nvPr/>
        </p:nvPicPr>
        <p:blipFill>
          <a:blip r:embed="rId10"/>
          <a:stretch>
            <a:fillRect/>
          </a:stretch>
        </p:blipFill>
        <p:spPr>
          <a:xfrm>
            <a:off x="37261800" y="19050000"/>
            <a:ext cx="6025718" cy="6858000"/>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3921</TotalTime>
  <Words>407</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Google Sans</vt:lpstr>
      <vt:lpstr>Monotype Sorts</vt:lpstr>
      <vt:lpstr>Times New Roman</vt:lpstr>
      <vt:lpstr>Blank Presentation</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G S</cp:lastModifiedBy>
  <cp:revision>295</cp:revision>
  <cp:lastPrinted>2006-11-15T16:04:57Z</cp:lastPrinted>
  <dcterms:modified xsi:type="dcterms:W3CDTF">2023-08-26T04:36:34Z</dcterms:modified>
  <cp:category>templates for scientific poster</cp:category>
</cp:coreProperties>
</file>